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09" name="图片 3" descr="底色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文本框 5"/>
          <p:cNvSpPr txBox="1"/>
          <p:nvPr/>
        </p:nvSpPr>
        <p:spPr>
          <a:xfrm>
            <a:off x="1547813" y="1555750"/>
            <a:ext cx="5554663" cy="7620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fontAlgn="base">
              <a:lnSpc>
                <a:spcPct val="110000"/>
              </a:lnSpc>
            </a:pPr>
            <a:r>
              <a:rPr lang="zh-CN" altLang="en-US" sz="4000" strike="noStrike" noProof="1" dirty="0">
                <a:solidFill>
                  <a:srgbClr val="FF0F0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方正大标宋_GBK" charset="-122"/>
                <a:ea typeface="方正大标宋_GBK" charset="-122"/>
                <a:cs typeface="+mn-ea"/>
              </a:rPr>
              <a:t>南方沙土荒漠化处理</a:t>
            </a:r>
            <a:endParaRPr lang="zh-CN" altLang="en-US" sz="4000" strike="noStrike" noProof="1" dirty="0">
              <a:solidFill>
                <a:srgbClr val="FF0F09"/>
              </a:solidFill>
              <a:effectLst>
                <a:outerShdw blurRad="38100" dist="38100" dir="2700000">
                  <a:srgbClr val="C0C0C0"/>
                </a:outerShdw>
              </a:effectLst>
              <a:latin typeface="方正大标宋_GBK" charset="-122"/>
              <a:ea typeface="方正大标宋_GBK" charset="-122"/>
            </a:endParaRPr>
          </a:p>
        </p:txBody>
      </p:sp>
      <p:pic>
        <p:nvPicPr>
          <p:cNvPr id="17411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688" y="2635250"/>
            <a:ext cx="2881312" cy="2133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2" name="文本框 1"/>
          <p:cNvSpPr txBox="1"/>
          <p:nvPr/>
        </p:nvSpPr>
        <p:spPr>
          <a:xfrm>
            <a:off x="1581150" y="2422525"/>
            <a:ext cx="4643438" cy="19431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>
              <a:lnSpc>
                <a:spcPct val="190000"/>
              </a:lnSpc>
            </a:pPr>
            <a:r>
              <a:rPr lang="zh-CN" altLang="en-US" sz="1600" dirty="0">
                <a:latin typeface="黑体" panose="02010600030101010101" charset="-122"/>
                <a:ea typeface="黑体" panose="02010600030101010101" charset="-122"/>
              </a:rPr>
              <a:t>实例三：2013年11月，公司选择在位于南昌市科技局小兰工业园区风沙站的沙土10余亩，施用申祗产品进行改良，使沙土变壤土。种植农作物效果好。</a:t>
            </a:r>
            <a:endParaRPr lang="zh-CN" altLang="en-US" sz="1600" dirty="0"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3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9975" y="909638"/>
            <a:ext cx="5759450" cy="1589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4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975" y="2781300"/>
            <a:ext cx="5759450" cy="3343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文本框 6"/>
          <p:cNvSpPr txBox="1"/>
          <p:nvPr/>
        </p:nvSpPr>
        <p:spPr>
          <a:xfrm>
            <a:off x="466725" y="909638"/>
            <a:ext cx="1770063" cy="2587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1100" dirty="0">
                <a:latin typeface="黑体" panose="02010600030101010101" charset="-122"/>
                <a:ea typeface="黑体" panose="02010600030101010101" charset="-122"/>
              </a:rPr>
              <a:t>南昌郊外沙土荒漠化治理</a:t>
            </a:r>
            <a:endParaRPr lang="zh-CN" altLang="en-US" sz="1000" dirty="0"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8436" name="文本框 7"/>
          <p:cNvSpPr txBox="1"/>
          <p:nvPr/>
        </p:nvSpPr>
        <p:spPr>
          <a:xfrm>
            <a:off x="468313" y="1270000"/>
            <a:ext cx="1898650" cy="13938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>
              <a:lnSpc>
                <a:spcPct val="170000"/>
              </a:lnSpc>
            </a:pPr>
            <a:r>
              <a:rPr lang="en-US" altLang="x-none" sz="900" dirty="0">
                <a:latin typeface="黑体" panose="02010600030101010101" charset="-122"/>
                <a:ea typeface="黑体" panose="02010600030101010101" charset="-122"/>
                <a:sym typeface="Arial" panose="020B0604020202020204" pitchFamily="34" charset="0"/>
              </a:rPr>
              <a:t>1.</a:t>
            </a:r>
            <a:r>
              <a:rPr lang="zh-CN" altLang="en-US" sz="900" dirty="0">
                <a:latin typeface="黑体" panose="02010600030101010101" charset="-122"/>
                <a:ea typeface="黑体" panose="02010600030101010101" charset="-122"/>
                <a:sym typeface="Arial" panose="020B0604020202020204" pitchFamily="34" charset="0"/>
              </a:rPr>
              <a:t>改变沙土结构，打造生态土地。</a:t>
            </a:r>
            <a:endParaRPr lang="zh-CN" altLang="en-US" sz="900" dirty="0">
              <a:latin typeface="黑体" panose="02010600030101010101" charset="-122"/>
              <a:ea typeface="黑体" panose="02010600030101010101" charset="-122"/>
              <a:sym typeface="Arial" panose="020B0604020202020204" pitchFamily="34" charset="0"/>
            </a:endParaRPr>
          </a:p>
          <a:p>
            <a:pPr lvl="0" indent="0">
              <a:lnSpc>
                <a:spcPct val="170000"/>
              </a:lnSpc>
            </a:pPr>
            <a:r>
              <a:rPr lang="en-US" altLang="x-none" sz="900" dirty="0">
                <a:latin typeface="黑体" panose="02010600030101010101" charset="-122"/>
                <a:ea typeface="黑体" panose="02010600030101010101" charset="-122"/>
                <a:sym typeface="Arial" panose="020B0604020202020204" pitchFamily="34" charset="0"/>
              </a:rPr>
              <a:t>2.</a:t>
            </a:r>
            <a:r>
              <a:rPr lang="zh-CN" altLang="en-US" sz="900" dirty="0">
                <a:latin typeface="黑体" panose="02010600030101010101" charset="-122"/>
                <a:ea typeface="黑体" panose="02010600030101010101" charset="-122"/>
                <a:sym typeface="Arial" panose="020B0604020202020204" pitchFamily="34" charset="0"/>
              </a:rPr>
              <a:t>吸水力增强，保水、保肥，适合植物生长。</a:t>
            </a:r>
            <a:endParaRPr lang="zh-CN" altLang="en-US" sz="900" dirty="0">
              <a:latin typeface="黑体" panose="02010600030101010101" charset="-122"/>
              <a:ea typeface="黑体" panose="02010600030101010101" charset="-122"/>
              <a:sym typeface="Arial" panose="020B0604020202020204" pitchFamily="34" charset="0"/>
            </a:endParaRPr>
          </a:p>
          <a:p>
            <a:pPr lvl="0" indent="0">
              <a:lnSpc>
                <a:spcPct val="170000"/>
              </a:lnSpc>
            </a:pPr>
            <a:r>
              <a:rPr lang="en-US" altLang="x-none" sz="900" dirty="0">
                <a:latin typeface="黑体" panose="02010600030101010101" charset="-122"/>
                <a:ea typeface="黑体" panose="02010600030101010101" charset="-122"/>
                <a:sym typeface="Arial" panose="020B0604020202020204" pitchFamily="34" charset="0"/>
              </a:rPr>
              <a:t>3.</a:t>
            </a:r>
            <a:r>
              <a:rPr lang="zh-CN" altLang="en-US" sz="900" dirty="0">
                <a:latin typeface="黑体" panose="02010600030101010101" charset="-122"/>
                <a:ea typeface="黑体" panose="02010600030101010101" charset="-122"/>
                <a:sym typeface="Arial" panose="020B0604020202020204" pitchFamily="34" charset="0"/>
              </a:rPr>
              <a:t>补充微量元素，保证植物需求。</a:t>
            </a:r>
            <a:endParaRPr lang="zh-CN" altLang="en-US" sz="900" dirty="0">
              <a:latin typeface="黑体" panose="02010600030101010101" charset="-122"/>
              <a:ea typeface="黑体" panose="02010600030101010101" charset="-122"/>
              <a:sym typeface="Arial" panose="020B0604020202020204" pitchFamily="34" charset="0"/>
            </a:endParaRPr>
          </a:p>
          <a:p>
            <a:pPr lvl="0" indent="0">
              <a:lnSpc>
                <a:spcPct val="170000"/>
              </a:lnSpc>
            </a:pPr>
            <a:r>
              <a:rPr lang="en-US" altLang="x-none" sz="900" dirty="0">
                <a:latin typeface="黑体" panose="02010600030101010101" charset="-122"/>
                <a:ea typeface="黑体" panose="02010600030101010101" charset="-122"/>
                <a:sym typeface="Arial" panose="020B0604020202020204" pitchFamily="34" charset="0"/>
              </a:rPr>
              <a:t>4.</a:t>
            </a:r>
            <a:r>
              <a:rPr lang="zh-CN" altLang="en-US" sz="900" dirty="0">
                <a:latin typeface="黑体" panose="02010600030101010101" charset="-122"/>
                <a:ea typeface="黑体" panose="02010600030101010101" charset="-122"/>
                <a:sym typeface="Arial" panose="020B0604020202020204" pitchFamily="34" charset="0"/>
              </a:rPr>
              <a:t>增加有机质，沙土变绿洲。</a:t>
            </a:r>
            <a:endParaRPr lang="zh-CN" altLang="en-US" sz="900" dirty="0">
              <a:latin typeface="黑体" panose="02010600030101010101" charset="-122"/>
              <a:ea typeface="黑体" panose="02010600030101010101" charset="-122"/>
              <a:sym typeface="Arial" panose="020B0604020202020204" pitchFamily="34" charset="0"/>
            </a:endParaRPr>
          </a:p>
          <a:p>
            <a:pPr lvl="0" indent="0"/>
            <a:endParaRPr lang="zh-CN" altLang="en-US" sz="9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7" name="文本框 8"/>
          <p:cNvSpPr txBox="1"/>
          <p:nvPr/>
        </p:nvSpPr>
        <p:spPr>
          <a:xfrm>
            <a:off x="2339975" y="2492375"/>
            <a:ext cx="1714500" cy="244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1000" dirty="0">
                <a:latin typeface="黑体" panose="02010600030101010101" charset="-122"/>
                <a:ea typeface="黑体" panose="02010600030101010101" charset="-122"/>
              </a:rPr>
              <a:t>原位沙土</a:t>
            </a:r>
            <a:endParaRPr lang="zh-CN" altLang="en-US" sz="1000" dirty="0"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8438" name="文本框 9"/>
          <p:cNvSpPr txBox="1"/>
          <p:nvPr/>
        </p:nvSpPr>
        <p:spPr>
          <a:xfrm>
            <a:off x="5292725" y="2492375"/>
            <a:ext cx="1714500" cy="244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1000" dirty="0">
                <a:latin typeface="黑体" panose="02010600030101010101" charset="-122"/>
                <a:ea typeface="黑体" panose="02010600030101010101" charset="-122"/>
              </a:rPr>
              <a:t>施用申祗土壤调理剂</a:t>
            </a:r>
            <a:endParaRPr lang="zh-CN" altLang="en-US" sz="1000" dirty="0"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8439" name="文本框 10"/>
          <p:cNvSpPr txBox="1"/>
          <p:nvPr/>
        </p:nvSpPr>
        <p:spPr>
          <a:xfrm>
            <a:off x="2339975" y="6165850"/>
            <a:ext cx="1714500" cy="244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1000" dirty="0">
                <a:latin typeface="黑体" panose="02010600030101010101" charset="-122"/>
                <a:ea typeface="黑体" panose="02010600030101010101" charset="-122"/>
              </a:rPr>
              <a:t>施用后沙土变壤土明显。</a:t>
            </a:r>
            <a:endParaRPr lang="zh-CN" altLang="en-US" sz="1000" dirty="0"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7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5150" y="658813"/>
            <a:ext cx="5400675" cy="160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58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150" y="2351088"/>
            <a:ext cx="5400675" cy="1579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59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150" y="4141788"/>
            <a:ext cx="5400675" cy="2228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0" name="文本框 7"/>
          <p:cNvSpPr txBox="1"/>
          <p:nvPr/>
        </p:nvSpPr>
        <p:spPr>
          <a:xfrm>
            <a:off x="7308850" y="2781300"/>
            <a:ext cx="1619250" cy="1114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>
              <a:lnSpc>
                <a:spcPct val="140000"/>
              </a:lnSpc>
            </a:pPr>
            <a:r>
              <a:rPr lang="en-US" altLang="x-none" sz="1200" dirty="0">
                <a:latin typeface="黑体" panose="02010600030101010101" charset="-122"/>
                <a:ea typeface="黑体" panose="02010600030101010101" charset="-122"/>
              </a:rPr>
              <a:t>    </a:t>
            </a:r>
            <a:r>
              <a:rPr lang="zh-CN" altLang="en-US" sz="1200" dirty="0">
                <a:latin typeface="黑体" panose="02010600030101010101" charset="-122"/>
                <a:ea typeface="黑体" panose="02010600030101010101" charset="-122"/>
              </a:rPr>
              <a:t>未培土，未施用农肥和工业肥料，只施用</a:t>
            </a:r>
            <a:r>
              <a:rPr lang="en-US" altLang="x-none" sz="1200" dirty="0">
                <a:latin typeface="黑体" panose="02010600030101010101" charset="-122"/>
                <a:ea typeface="黑体" panose="02010600030101010101" charset="-122"/>
              </a:rPr>
              <a:t>“</a:t>
            </a:r>
            <a:r>
              <a:rPr lang="zh-CN" altLang="en-US" sz="1200" dirty="0">
                <a:latin typeface="黑体" panose="02010600030101010101" charset="-122"/>
                <a:ea typeface="黑体" panose="02010600030101010101" charset="-122"/>
              </a:rPr>
              <a:t>申祇土壤调理剂</a:t>
            </a:r>
            <a:r>
              <a:rPr lang="en-US" altLang="x-none" sz="1200" dirty="0">
                <a:latin typeface="黑体" panose="02010600030101010101" charset="-122"/>
                <a:ea typeface="黑体" panose="02010600030101010101" charset="-122"/>
              </a:rPr>
              <a:t>”</a:t>
            </a:r>
            <a:r>
              <a:rPr lang="zh-CN" altLang="en-US" sz="1200" dirty="0">
                <a:latin typeface="黑体" panose="02010600030101010101" charset="-122"/>
                <a:ea typeface="黑体" panose="02010600030101010101" charset="-122"/>
              </a:rPr>
              <a:t>，油菜地的长势。</a:t>
            </a:r>
            <a:endParaRPr lang="zh-CN" altLang="en-US" sz="1200" dirty="0"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9461" name="文本框 8"/>
          <p:cNvSpPr txBox="1"/>
          <p:nvPr/>
        </p:nvSpPr>
        <p:spPr>
          <a:xfrm>
            <a:off x="7308850" y="5302250"/>
            <a:ext cx="1724025" cy="8588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>
              <a:lnSpc>
                <a:spcPct val="140000"/>
              </a:lnSpc>
            </a:pPr>
            <a:r>
              <a:rPr lang="en-US" altLang="x-none" sz="1200" dirty="0">
                <a:latin typeface="黑体" panose="02010600030101010101" charset="-122"/>
                <a:ea typeface="黑体" panose="02010600030101010101" charset="-122"/>
              </a:rPr>
              <a:t>    </a:t>
            </a:r>
            <a:r>
              <a:rPr lang="zh-CN" altLang="en-US" sz="1200" dirty="0">
                <a:latin typeface="黑体" panose="02010600030101010101" charset="-122"/>
                <a:ea typeface="黑体" panose="02010600030101010101" charset="-122"/>
                <a:sym typeface="Arial" panose="020B0604020202020204" pitchFamily="34" charset="0"/>
              </a:rPr>
              <a:t>培土后，施用农肥和工业肥料，油菜地的长势。</a:t>
            </a:r>
            <a:endParaRPr lang="en-US" altLang="x-none" sz="1200" dirty="0">
              <a:latin typeface="黑体" panose="02010600030101010101" charset="-122"/>
              <a:ea typeface="黑体" panose="02010600030101010101" charset="-122"/>
              <a:sym typeface="Arial" panose="020B0604020202020204" pitchFamily="34" charset="0"/>
            </a:endParaRPr>
          </a:p>
        </p:txBody>
      </p:sp>
      <p:sp>
        <p:nvSpPr>
          <p:cNvPr id="19462" name="等腰三角形 9"/>
          <p:cNvSpPr/>
          <p:nvPr/>
        </p:nvSpPr>
        <p:spPr>
          <a:xfrm rot="-5400000">
            <a:off x="7380288" y="2924175"/>
            <a:ext cx="144462" cy="14446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3" name="等腰三角形 10"/>
          <p:cNvSpPr/>
          <p:nvPr/>
        </p:nvSpPr>
        <p:spPr>
          <a:xfrm rot="-5400000">
            <a:off x="7380288" y="5445125"/>
            <a:ext cx="144462" cy="14446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1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6013" y="1035050"/>
            <a:ext cx="3487737" cy="4973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2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625" y="1035050"/>
            <a:ext cx="3195638" cy="49863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文本框 5"/>
          <p:cNvSpPr txBox="1"/>
          <p:nvPr/>
        </p:nvSpPr>
        <p:spPr>
          <a:xfrm>
            <a:off x="1116013" y="611188"/>
            <a:ext cx="4786312" cy="2746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1200" dirty="0">
                <a:latin typeface="黑体" panose="02010600030101010101" charset="-122"/>
                <a:ea typeface="黑体" panose="02010600030101010101" charset="-122"/>
              </a:rPr>
              <a:t>施用</a:t>
            </a:r>
            <a:r>
              <a:rPr lang="en-US" altLang="zh-CN" sz="1200" dirty="0">
                <a:latin typeface="黑体" panose="02010600030101010101" charset="-122"/>
                <a:ea typeface="黑体" panose="02010600030101010101" charset="-122"/>
              </a:rPr>
              <a:t>“</a:t>
            </a:r>
            <a:r>
              <a:rPr lang="zh-CN" altLang="zh-CN" sz="1200" dirty="0">
                <a:latin typeface="黑体" panose="02010600030101010101" charset="-122"/>
                <a:ea typeface="黑体" panose="02010600030101010101" charset="-122"/>
              </a:rPr>
              <a:t>申祗土壤调理剂</a:t>
            </a:r>
            <a:r>
              <a:rPr lang="en-US" altLang="zh-CN" sz="1200" dirty="0">
                <a:latin typeface="黑体" panose="02010600030101010101" charset="-122"/>
                <a:ea typeface="黑体" panose="02010600030101010101" charset="-122"/>
              </a:rPr>
              <a:t>”</a:t>
            </a:r>
            <a:r>
              <a:rPr lang="zh-CN" altLang="en-US" sz="1200" dirty="0">
                <a:latin typeface="黑体" panose="02010600030101010101" charset="-122"/>
                <a:ea typeface="黑体" panose="02010600030101010101" charset="-122"/>
              </a:rPr>
              <a:t>后，沙漠变绿洲，种植的农作物长势</a:t>
            </a:r>
            <a:endParaRPr lang="zh-CN" altLang="en-US" sz="1200" dirty="0"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5" name="图片 3" descr="底色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6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688" y="2635250"/>
            <a:ext cx="2879725" cy="2181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4" name="文本框 5"/>
          <p:cNvSpPr txBox="1"/>
          <p:nvPr/>
        </p:nvSpPr>
        <p:spPr>
          <a:xfrm>
            <a:off x="1403350" y="1628775"/>
            <a:ext cx="4473575" cy="7620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fontAlgn="base">
              <a:lnSpc>
                <a:spcPct val="110000"/>
              </a:lnSpc>
            </a:pPr>
            <a:r>
              <a:rPr lang="zh-CN" altLang="en-US" sz="4000" strike="noStrike" noProof="1">
                <a:solidFill>
                  <a:srgbClr val="FF0F0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方正大标宋_GBK" charset="-122"/>
                <a:ea typeface="方正大标宋_GBK" charset="-122"/>
                <a:cs typeface="+mn-ea"/>
              </a:rPr>
              <a:t>北方沙漠治理</a:t>
            </a:r>
            <a:endParaRPr lang="zh-CN" altLang="en-US" sz="4000" strike="noStrike" noProof="1">
              <a:solidFill>
                <a:srgbClr val="FF0F09"/>
              </a:solidFill>
              <a:effectLst>
                <a:outerShdw blurRad="38100" dist="38100" dir="2700000">
                  <a:srgbClr val="C0C0C0"/>
                </a:outerShdw>
              </a:effectLst>
              <a:latin typeface="方正大标宋_GBK" charset="-122"/>
              <a:ea typeface="方正大标宋_GBK" charset="-122"/>
            </a:endParaRPr>
          </a:p>
        </p:txBody>
      </p:sp>
      <p:sp>
        <p:nvSpPr>
          <p:cNvPr id="21508" name="文本框 1"/>
          <p:cNvSpPr txBox="1"/>
          <p:nvPr/>
        </p:nvSpPr>
        <p:spPr>
          <a:xfrm>
            <a:off x="1328738" y="2443163"/>
            <a:ext cx="4756150" cy="25749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 algn="just">
              <a:lnSpc>
                <a:spcPct val="170000"/>
              </a:lnSpc>
            </a:pPr>
            <a:r>
              <a:rPr lang="zh-CN" altLang="en-US" sz="1600" dirty="0">
                <a:latin typeface="黑体" panose="02010600030101010101" charset="-122"/>
                <a:ea typeface="黑体" panose="02010600030101010101" charset="-122"/>
              </a:rPr>
              <a:t>实例四：2014年6月，公司选择位于内蒙古赤峰市翁牛特旗那林高勒沙漠500亩（含85亩盐碱地），施用申祗产品，沙漠治理后种植牧草，3个月后牧草的覆盖率达到75%以上，次年达到80%以上，其中利用到盐碱地治理后，2015年种植了10余亩沙漠水稻，产量达到了800斤/亩。</a:t>
            </a:r>
            <a:endParaRPr lang="zh-CN" altLang="en-US" sz="1600" dirty="0"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29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1701800"/>
            <a:ext cx="4833938" cy="3800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0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425" y="1701800"/>
            <a:ext cx="2298700" cy="186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1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425" y="3776663"/>
            <a:ext cx="2311400" cy="172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2" name="文本框 7"/>
          <p:cNvSpPr txBox="1"/>
          <p:nvPr/>
        </p:nvSpPr>
        <p:spPr>
          <a:xfrm>
            <a:off x="952500" y="985838"/>
            <a:ext cx="6092825" cy="395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000" dirty="0">
                <a:solidFill>
                  <a:srgbClr val="234D4F"/>
                </a:solidFill>
                <a:latin typeface="黑体" panose="02010600030101010101" charset="-122"/>
                <a:ea typeface="黑体" panose="02010600030101010101" charset="-122"/>
              </a:rPr>
              <a:t>内蒙古赤峰市翁牛特旗沙漠治理阶段性成果</a:t>
            </a:r>
            <a:endParaRPr lang="zh-CN" altLang="en-US" sz="2000" dirty="0">
              <a:solidFill>
                <a:srgbClr val="234D4F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0475" y="1341438"/>
            <a:ext cx="3789363" cy="2171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4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475" y="3724275"/>
            <a:ext cx="3760788" cy="2000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5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700" y="3238500"/>
            <a:ext cx="2841625" cy="2486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6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1288" y="1341438"/>
            <a:ext cx="2840037" cy="17256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7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913" y="2782888"/>
            <a:ext cx="7129462" cy="33226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78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088" y="838200"/>
            <a:ext cx="22987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79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575" y="836613"/>
            <a:ext cx="2339975" cy="1670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0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00" y="838200"/>
            <a:ext cx="2339975" cy="16748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1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5025" y="1125538"/>
            <a:ext cx="3475038" cy="5033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2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450" y="4751388"/>
            <a:ext cx="3198813" cy="1408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3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450" y="1125538"/>
            <a:ext cx="3198813" cy="1595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4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450" y="2852738"/>
            <a:ext cx="3198813" cy="17383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5" name="文本框 9"/>
          <p:cNvSpPr txBox="1"/>
          <p:nvPr/>
        </p:nvSpPr>
        <p:spPr>
          <a:xfrm>
            <a:off x="1116013" y="620713"/>
            <a:ext cx="7004050" cy="2905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1300" dirty="0">
                <a:solidFill>
                  <a:srgbClr val="234D4F"/>
                </a:solidFill>
                <a:latin typeface="黑体" panose="02010600030101010101" charset="-122"/>
                <a:ea typeface="黑体" panose="02010600030101010101" charset="-122"/>
              </a:rPr>
              <a:t>沙漠通过施加土壤调理剂改良后，取得良好的牧草种植效果，同时起到固沙、防沙的效果。</a:t>
            </a:r>
            <a:endParaRPr lang="zh-CN" altLang="en-US" sz="1300" dirty="0">
              <a:solidFill>
                <a:srgbClr val="234D4F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471</Words>
  <Application>WPS 演示</Application>
  <PresentationFormat>宽屏</PresentationFormat>
  <Paragraphs>32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Calibri Light</vt:lpstr>
      <vt:lpstr>Calibri</vt:lpstr>
      <vt:lpstr>微软雅黑</vt:lpstr>
      <vt:lpstr>黑体</vt:lpstr>
      <vt:lpstr>方正大标宋_GBK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</cp:revision>
  <dcterms:created xsi:type="dcterms:W3CDTF">2017-01-10T02:56:14Z</dcterms:created>
  <dcterms:modified xsi:type="dcterms:W3CDTF">2017-01-10T03:01:54Z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